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658" r:id="rId3"/>
    <p:sldId id="2660" r:id="rId4"/>
    <p:sldId id="2664" r:id="rId6"/>
    <p:sldId id="2674" r:id="rId7"/>
    <p:sldId id="2676" r:id="rId8"/>
    <p:sldId id="2675" r:id="rId9"/>
    <p:sldId id="2665" r:id="rId10"/>
    <p:sldId id="2669" r:id="rId11"/>
    <p:sldId id="2666" r:id="rId12"/>
    <p:sldId id="265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C256B8-B99A-45D4-AF70-6FEC211DC6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2E4026-3E06-45C7-9FAD-0C5A8DF7797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6C55-6C14-4F0D-928C-D7F1BE70B2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7F6501-1249-4FC6-860A-ADAA33966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image" Target="../media/image3.png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75.xml"/><Relationship Id="rId8" Type="http://schemas.openxmlformats.org/officeDocument/2006/relationships/tags" Target="../tags/tag74.xml"/><Relationship Id="rId7" Type="http://schemas.openxmlformats.org/officeDocument/2006/relationships/tags" Target="../tags/tag73.xml"/><Relationship Id="rId6" Type="http://schemas.openxmlformats.org/officeDocument/2006/relationships/tags" Target="../tags/tag72.xml"/><Relationship Id="rId5" Type="http://schemas.openxmlformats.org/officeDocument/2006/relationships/image" Target="../media/image2.png"/><Relationship Id="rId4" Type="http://schemas.openxmlformats.org/officeDocument/2006/relationships/tags" Target="../tags/tag71.xml"/><Relationship Id="rId3" Type="http://schemas.openxmlformats.org/officeDocument/2006/relationships/image" Target="../media/image1.png"/><Relationship Id="rId2" Type="http://schemas.openxmlformats.org/officeDocument/2006/relationships/tags" Target="../tags/tag70.xml"/><Relationship Id="rId11" Type="http://schemas.openxmlformats.org/officeDocument/2006/relationships/tags" Target="../tags/tag77.xml"/><Relationship Id="rId10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image" Target="../media/image3.png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image" Target="../media/image5.png"/><Relationship Id="rId2" Type="http://schemas.openxmlformats.org/officeDocument/2006/relationships/tags" Target="../tags/tag83.xml"/><Relationship Id="rId10" Type="http://schemas.openxmlformats.org/officeDocument/2006/relationships/tags" Target="../tags/tag90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image" Target="../media/image6.png"/><Relationship Id="rId2" Type="http://schemas.openxmlformats.org/officeDocument/2006/relationships/tags" Target="../tags/tag91.xml"/><Relationship Id="rId10" Type="http://schemas.openxmlformats.org/officeDocument/2006/relationships/tags" Target="../tags/tag98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05.xml"/><Relationship Id="rId8" Type="http://schemas.openxmlformats.org/officeDocument/2006/relationships/tags" Target="../tags/tag104.xml"/><Relationship Id="rId7" Type="http://schemas.openxmlformats.org/officeDocument/2006/relationships/tags" Target="../tags/tag103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3" Type="http://schemas.openxmlformats.org/officeDocument/2006/relationships/image" Target="../media/image3.png"/><Relationship Id="rId2" Type="http://schemas.openxmlformats.org/officeDocument/2006/relationships/tags" Target="../tags/tag99.xml"/><Relationship Id="rId10" Type="http://schemas.openxmlformats.org/officeDocument/2006/relationships/tags" Target="../tags/tag10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" Type="http://schemas.openxmlformats.org/officeDocument/2006/relationships/image" Target="../media/image3.png"/><Relationship Id="rId2" Type="http://schemas.openxmlformats.org/officeDocument/2006/relationships/tags" Target="../tags/tag107.xml"/><Relationship Id="rId10" Type="http://schemas.openxmlformats.org/officeDocument/2006/relationships/tags" Target="../tags/tag114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21.xml"/><Relationship Id="rId8" Type="http://schemas.openxmlformats.org/officeDocument/2006/relationships/tags" Target="../tags/tag120.xml"/><Relationship Id="rId7" Type="http://schemas.openxmlformats.org/officeDocument/2006/relationships/tags" Target="../tags/tag119.xml"/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image" Target="../media/image3.png"/><Relationship Id="rId2" Type="http://schemas.openxmlformats.org/officeDocument/2006/relationships/tags" Target="../tags/tag115.xml"/><Relationship Id="rId12" Type="http://schemas.openxmlformats.org/officeDocument/2006/relationships/tags" Target="../tags/tag124.xml"/><Relationship Id="rId11" Type="http://schemas.openxmlformats.org/officeDocument/2006/relationships/tags" Target="../tags/tag123.xml"/><Relationship Id="rId10" Type="http://schemas.openxmlformats.org/officeDocument/2006/relationships/tags" Target="../tags/tag122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image" Target="../media/image7.png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0" Type="http://schemas.openxmlformats.org/officeDocument/2006/relationships/tags" Target="../tags/tag13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image" Target="../media/image3.png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image" Target="../media/image2.png"/><Relationship Id="rId6" Type="http://schemas.openxmlformats.org/officeDocument/2006/relationships/tags" Target="../tags/tag17.xml"/><Relationship Id="rId5" Type="http://schemas.openxmlformats.org/officeDocument/2006/relationships/image" Target="../media/image1.png"/><Relationship Id="rId4" Type="http://schemas.openxmlformats.org/officeDocument/2006/relationships/tags" Target="../tags/tag16.xml"/><Relationship Id="rId3" Type="http://schemas.openxmlformats.org/officeDocument/2006/relationships/image" Target="../media/image4.png"/><Relationship Id="rId2" Type="http://schemas.openxmlformats.org/officeDocument/2006/relationships/tags" Target="../tags/tag15.xml"/><Relationship Id="rId13" Type="http://schemas.openxmlformats.org/officeDocument/2006/relationships/tags" Target="../tags/tag23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3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image" Target="../media/image3.png"/><Relationship Id="rId2" Type="http://schemas.openxmlformats.org/officeDocument/2006/relationships/tags" Target="../tags/tag31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image" Target="../media/image3.png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image" Target="../media/image3.png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61.xml"/><Relationship Id="rId8" Type="http://schemas.openxmlformats.org/officeDocument/2006/relationships/tags" Target="../tags/tag60.xml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image" Target="../media/image3.png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0" Type="http://schemas.openxmlformats.org/officeDocument/2006/relationships/tags" Target="../tags/tag6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0" y="4393003"/>
            <a:ext cx="12192000" cy="247375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 flipH="1" flipV="1">
            <a:off x="-28029" y="-1"/>
            <a:ext cx="12220028" cy="224252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1548130" y="2151530"/>
            <a:ext cx="9144000" cy="1440354"/>
          </a:xfrm>
        </p:spPr>
        <p:txBody>
          <a:bodyPr lIns="90170" tIns="46990" rIns="90170" bIns="46990" anchor="ctr" anchorCtr="0">
            <a:normAutofit/>
          </a:bodyPr>
          <a:lstStyle>
            <a:lvl1pPr algn="ctr">
              <a:defRPr sz="6600" u="none" strike="noStrike" kern="1200" cap="none" spc="-200" normalizeH="0" baseline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7"/>
            </p:custDataLst>
          </p:nvPr>
        </p:nvSpPr>
        <p:spPr>
          <a:xfrm>
            <a:off x="1524000" y="3671999"/>
            <a:ext cx="9144000" cy="520878"/>
          </a:xfrm>
        </p:spPr>
        <p:txBody>
          <a:bodyPr lIns="90170" tIns="46990" rIns="90170" bIns="46990" anchor="ctr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14" name="直接连接符 13"/>
          <p:cNvCxnSpPr/>
          <p:nvPr>
            <p:custDataLst>
              <p:tags r:id="rId11"/>
            </p:custDataLst>
          </p:nvPr>
        </p:nvCxnSpPr>
        <p:spPr>
          <a:xfrm>
            <a:off x="5921830" y="4237889"/>
            <a:ext cx="348343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>
            <p:custDataLst>
              <p:tags r:id="rId2"/>
            </p:custDataLst>
          </p:nvPr>
        </p:nvGrpSpPr>
        <p:grpSpPr>
          <a:xfrm>
            <a:off x="-13397" y="0"/>
            <a:ext cx="12218794" cy="6873073"/>
            <a:chOff x="-13397" y="0"/>
            <a:chExt cx="12218794" cy="6873073"/>
          </a:xfrm>
        </p:grpSpPr>
        <p:pic>
          <p:nvPicPr>
            <p:cNvPr id="8" name="图片 7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 rotWithShape="1">
            <a:blip r:embed="rId4"/>
            <a:srcRect l="-548"/>
            <a:stretch>
              <a:fillRect/>
            </a:stretch>
          </p:blipFill>
          <p:spPr>
            <a:xfrm>
              <a:off x="-13397" y="5246156"/>
              <a:ext cx="12205397" cy="1626917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4"/>
            <a:srcRect l="-548"/>
            <a:stretch>
              <a:fillRect/>
            </a:stretch>
          </p:blipFill>
          <p:spPr>
            <a:xfrm rot="10800000">
              <a:off x="0" y="0"/>
              <a:ext cx="12205397" cy="1626917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</a:defRPr>
            </a:lvl1pPr>
            <a:lvl2pPr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</a:defRPr>
            </a:lvl2pPr>
            <a:lvl3pPr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</a:defRPr>
            </a:lvl3pPr>
            <a:lvl4pPr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</a:defRPr>
            </a:lvl4pPr>
            <a:lvl5pPr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0" y="4393003"/>
            <a:ext cx="12192000" cy="247375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 flipH="1" flipV="1">
            <a:off x="-28029" y="-1"/>
            <a:ext cx="12220028" cy="224252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523998" y="2373835"/>
            <a:ext cx="9144000" cy="1294912"/>
          </a:xfrm>
        </p:spPr>
        <p:txBody>
          <a:bodyPr vert="horz" lIns="90170" tIns="46990" rIns="90170" bIns="4699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1" i="0" u="none" strike="noStrike" kern="1200" cap="none" spc="-200" normalizeH="0" baseline="0" noProof="1" dirty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 flipH="1">
            <a:off x="1523998" y="3739402"/>
            <a:ext cx="9144001" cy="522288"/>
          </a:xfrm>
        </p:spPr>
        <p:txBody>
          <a:bodyPr lIns="90170" tIns="46990" rIns="90170" bIns="46990" anchor="ctr">
            <a:normAutofit/>
          </a:bodyPr>
          <a:lstStyle>
            <a:lvl1pPr marL="0" indent="0" algn="ctr">
              <a:buNone/>
              <a:defRPr sz="2400" u="none" strike="noStrike" kern="1200" cap="none" spc="200" normalizeH="0" baseline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>
            <p:custDataLst>
              <p:tags r:id="rId11"/>
            </p:custDataLst>
          </p:nvPr>
        </p:nvCxnSpPr>
        <p:spPr>
          <a:xfrm>
            <a:off x="5921830" y="4306042"/>
            <a:ext cx="348343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34975"/>
            <a:ext cx="10852237" cy="441964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 rot="10800000">
            <a:off x="0" y="0"/>
            <a:ext cx="12192000" cy="13100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0" y="5547995"/>
            <a:ext cx="12192000" cy="1310005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292735" y="304165"/>
            <a:ext cx="11606530" cy="62496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727"/>
          <a:stretch>
            <a:fillRect/>
          </a:stretch>
        </p:blipFill>
        <p:spPr>
          <a:xfrm rot="5400000" flipV="1">
            <a:off x="8159088" y="2825088"/>
            <a:ext cx="6858000" cy="1207827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1"/>
            <a:ext cx="482346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 rot="10800000">
            <a:off x="0" y="0"/>
            <a:ext cx="12205397" cy="1626917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1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2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/>
          <a:stretch>
            <a:fillRect/>
          </a:stretch>
        </p:blipFill>
        <p:spPr>
          <a:xfrm rot="16200000" flipH="1">
            <a:off x="9881235" y="2911475"/>
            <a:ext cx="3579495" cy="10350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4"/>
          <a:srcRect/>
          <a:stretch>
            <a:fillRect/>
          </a:stretch>
        </p:blipFill>
        <p:spPr>
          <a:xfrm rot="5400000">
            <a:off x="-1272540" y="2911475"/>
            <a:ext cx="3579495" cy="103505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 rot="20445420">
            <a:off x="5232016" y="3889257"/>
            <a:ext cx="1727968" cy="11476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0" y="4393003"/>
            <a:ext cx="12192000" cy="247375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/>
          <a:stretch>
            <a:fillRect/>
          </a:stretch>
        </p:blipFill>
        <p:spPr>
          <a:xfrm flipH="1" flipV="1">
            <a:off x="-28029" y="-1"/>
            <a:ext cx="12220028" cy="224252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2469888" y="2085975"/>
            <a:ext cx="7557025" cy="1244737"/>
          </a:xfrm>
        </p:spPr>
        <p:txBody>
          <a:bodyPr anchor="b">
            <a:normAutofit/>
          </a:bodyPr>
          <a:lstStyle>
            <a:lvl1pPr algn="ctr">
              <a:defRPr sz="5400" b="1" u="none" strike="noStrike" kern="1200" cap="none" spc="-200" normalizeH="0" baseline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"/>
          <p:cNvSpPr>
            <a:spLocks noGrp="1"/>
          </p:cNvSpPr>
          <p:nvPr>
            <p:ph type="body" idx="1"/>
            <p:custDataLst>
              <p:tags r:id="rId9"/>
            </p:custDataLst>
          </p:nvPr>
        </p:nvSpPr>
        <p:spPr>
          <a:xfrm>
            <a:off x="2469888" y="3375245"/>
            <a:ext cx="7557025" cy="52264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u="none" strike="noStrike" kern="1200" cap="none" spc="200" normalizeH="0" baseline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874C47C6-F50E-4077-959D-5D8B09CFB3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92FB901B-D324-4130-8D45-B7940F1997A3}" type="slidenum">
              <a:rPr lang="zh-CN" altLang="en-US" smtClean="0"/>
            </a:fld>
            <a:endParaRPr lang="zh-CN" altLang="en-US"/>
          </a:p>
        </p:txBody>
      </p:sp>
      <p:cxnSp>
        <p:nvCxnSpPr>
          <p:cNvPr id="11" name="直接连接符 10"/>
          <p:cNvCxnSpPr/>
          <p:nvPr>
            <p:custDataLst>
              <p:tags r:id="rId13"/>
            </p:custDataLst>
          </p:nvPr>
        </p:nvCxnSpPr>
        <p:spPr>
          <a:xfrm>
            <a:off x="6113166" y="3933391"/>
            <a:ext cx="28788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7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8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6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>
            <p:custDataLst>
              <p:tags r:id="rId2"/>
            </p:custDataLst>
          </p:nvPr>
        </p:nvGrpSpPr>
        <p:grpSpPr>
          <a:xfrm>
            <a:off x="-13397" y="0"/>
            <a:ext cx="12218794" cy="6873073"/>
            <a:chOff x="-13397" y="0"/>
            <a:chExt cx="12218794" cy="6873073"/>
          </a:xfrm>
        </p:grpSpPr>
        <p:pic>
          <p:nvPicPr>
            <p:cNvPr id="10" name="图片 9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 rotWithShape="1">
            <a:blip r:embed="rId4"/>
            <a:srcRect l="-548"/>
            <a:stretch>
              <a:fillRect/>
            </a:stretch>
          </p:blipFill>
          <p:spPr>
            <a:xfrm>
              <a:off x="-13397" y="5246156"/>
              <a:ext cx="12205397" cy="1626917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4"/>
            <a:srcRect l="-548"/>
            <a:stretch>
              <a:fillRect/>
            </a:stretch>
          </p:blipFill>
          <p:spPr>
            <a:xfrm rot="10800000">
              <a:off x="0" y="0"/>
              <a:ext cx="12205397" cy="1626917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6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7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38.xml"/><Relationship Id="rId23" Type="http://schemas.openxmlformats.org/officeDocument/2006/relationships/tags" Target="../tags/tag137.xml"/><Relationship Id="rId22" Type="http://schemas.openxmlformats.org/officeDocument/2006/relationships/tags" Target="../tags/tag136.xml"/><Relationship Id="rId21" Type="http://schemas.openxmlformats.org/officeDocument/2006/relationships/tags" Target="../tags/tag135.xml"/><Relationship Id="rId20" Type="http://schemas.openxmlformats.org/officeDocument/2006/relationships/tags" Target="../tags/tag134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33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9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1.xml"/><Relationship Id="rId4" Type="http://schemas.openxmlformats.org/officeDocument/2006/relationships/themeOverride" Target="../theme/themeOverride6.xml"/><Relationship Id="rId3" Type="http://schemas.openxmlformats.org/officeDocument/2006/relationships/tags" Target="../tags/tag169.xml"/><Relationship Id="rId2" Type="http://schemas.openxmlformats.org/officeDocument/2006/relationships/tags" Target="../tags/tag168.xml"/><Relationship Id="rId1" Type="http://schemas.openxmlformats.org/officeDocument/2006/relationships/tags" Target="../tags/tag16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6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8.xml"/><Relationship Id="rId4" Type="http://schemas.openxmlformats.org/officeDocument/2006/relationships/themeOverride" Target="../theme/themeOverride1.xml"/><Relationship Id="rId3" Type="http://schemas.openxmlformats.org/officeDocument/2006/relationships/tags" Target="../tags/tag153.xml"/><Relationship Id="rId2" Type="http://schemas.openxmlformats.org/officeDocument/2006/relationships/image" Target="../media/image8.png"/><Relationship Id="rId1" Type="http://schemas.openxmlformats.org/officeDocument/2006/relationships/tags" Target="../tags/tag152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8.xml"/><Relationship Id="rId4" Type="http://schemas.openxmlformats.org/officeDocument/2006/relationships/themeOverride" Target="../theme/themeOverride2.xml"/><Relationship Id="rId3" Type="http://schemas.openxmlformats.org/officeDocument/2006/relationships/tags" Target="../tags/tag155.xml"/><Relationship Id="rId2" Type="http://schemas.openxmlformats.org/officeDocument/2006/relationships/image" Target="../media/image9.png"/><Relationship Id="rId1" Type="http://schemas.openxmlformats.org/officeDocument/2006/relationships/tags" Target="../tags/tag154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8.xml"/><Relationship Id="rId5" Type="http://schemas.openxmlformats.org/officeDocument/2006/relationships/themeOverride" Target="../theme/themeOverride3.xml"/><Relationship Id="rId4" Type="http://schemas.openxmlformats.org/officeDocument/2006/relationships/tags" Target="../tags/tag157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tags" Target="../tags/tag156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8.xml"/><Relationship Id="rId4" Type="http://schemas.openxmlformats.org/officeDocument/2006/relationships/themeOverride" Target="../theme/themeOverride4.xml"/><Relationship Id="rId3" Type="http://schemas.openxmlformats.org/officeDocument/2006/relationships/tags" Target="../tags/tag159.xml"/><Relationship Id="rId2" Type="http://schemas.openxmlformats.org/officeDocument/2006/relationships/image" Target="../media/image12.png"/><Relationship Id="rId1" Type="http://schemas.openxmlformats.org/officeDocument/2006/relationships/tags" Target="../tags/tag158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8.xml"/><Relationship Id="rId3" Type="http://schemas.openxmlformats.org/officeDocument/2006/relationships/themeOverride" Target="../theme/themeOverride5.xml"/><Relationship Id="rId2" Type="http://schemas.openxmlformats.org/officeDocument/2006/relationships/tags" Target="../tags/tag161.xml"/><Relationship Id="rId1" Type="http://schemas.openxmlformats.org/officeDocument/2006/relationships/tags" Target="../tags/tag160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63.xml"/><Relationship Id="rId4" Type="http://schemas.openxmlformats.org/officeDocument/2006/relationships/image" Target="../media/image13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tags" Target="../tags/tag162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4.xml"/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tags" Target="../tags/tag16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69690" y="1818640"/>
            <a:ext cx="4003040" cy="962025"/>
          </a:xfrm>
        </p:spPr>
        <p:txBody>
          <a:bodyPr/>
          <a:p>
            <a:pPr algn="ctr"/>
            <a:r>
              <a:rPr sz="6600">
                <a:solidFill>
                  <a:schemeClr val="accent1">
                    <a:lumMod val="50000"/>
                  </a:schemeClr>
                </a:solidFill>
              </a:rPr>
              <a:t>中期检查</a:t>
            </a:r>
            <a:endParaRPr sz="66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72835" y="4122420"/>
            <a:ext cx="56273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ts val="216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题目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：基于BERT和BM25的智能问答系统设计与实现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ts val="216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汇报人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：廖梓尧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pc="-200" dirty="0">
                <a:uFillTx/>
              </a:rPr>
              <a:t>感谢各位专家批评指正</a:t>
            </a:r>
            <a:endParaRPr lang="zh-CN" altLang="en-US" spc="-200" dirty="0">
              <a:uFillTx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spc="-200" dirty="0">
                <a:uFillTx/>
              </a:rPr>
              <a:t>THANK YOU FOR WATCHING</a:t>
            </a:r>
            <a:endParaRPr lang="en-US" altLang="zh-CN" spc="-200" dirty="0">
              <a:uFillTx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>
            <p:custDataLst>
              <p:tags r:id="rId1"/>
            </p:custDataLst>
          </p:nvPr>
        </p:nvSpPr>
        <p:spPr>
          <a:xfrm>
            <a:off x="3894513" y="236638"/>
            <a:ext cx="1448223" cy="1469902"/>
          </a:xfrm>
          <a:prstGeom prst="rect">
            <a:avLst/>
          </a:prstGeom>
          <a:noFill/>
        </p:spPr>
        <p:txBody>
          <a:bodyPr vert="horz" wrap="square" lIns="90170" tIns="46990" rIns="90170" bIns="46990" rtlCol="0" anchor="ctr" anchorCtr="0">
            <a:normAutofit fontScale="97500" lnSpcReduction="10000"/>
          </a:bodyPr>
          <a:lstStyle/>
          <a:p>
            <a:pPr algn="r"/>
            <a:r>
              <a:rPr lang="en-US" altLang="zh-CN" sz="10000" b="1" dirty="0">
                <a:solidFill>
                  <a:schemeClr val="accent2"/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C</a:t>
            </a:r>
            <a:endParaRPr lang="en-US" altLang="zh-CN" sz="10000" b="1" dirty="0">
              <a:solidFill>
                <a:schemeClr val="accent2"/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2"/>
            </p:custDataLst>
          </p:nvPr>
        </p:nvSpPr>
        <p:spPr>
          <a:xfrm>
            <a:off x="5501678" y="1116981"/>
            <a:ext cx="1601859" cy="401320"/>
          </a:xfrm>
          <a:prstGeom prst="rect">
            <a:avLst/>
          </a:prstGeom>
          <a:noFill/>
        </p:spPr>
        <p:txBody>
          <a:bodyPr vert="horz" wrap="square" lIns="90170" tIns="46990" rIns="90170" bIns="46990" rtlCol="0">
            <a:normAutofit/>
          </a:bodyPr>
          <a:lstStyle/>
          <a:p>
            <a:pPr algn="dist"/>
            <a:r>
              <a:rPr lang="en-US" altLang="zh-CN" sz="2000" dirty="0">
                <a:solidFill>
                  <a:schemeClr val="accent2"/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ONTENTS</a:t>
            </a:r>
            <a:endParaRPr lang="en-US" altLang="zh-CN" sz="2000" dirty="0">
              <a:solidFill>
                <a:schemeClr val="accent2"/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8" name="矩形: 圆角 23"/>
          <p:cNvSpPr/>
          <p:nvPr>
            <p:custDataLst>
              <p:tags r:id="rId3"/>
            </p:custDataLst>
          </p:nvPr>
        </p:nvSpPr>
        <p:spPr>
          <a:xfrm>
            <a:off x="6644640" y="4154805"/>
            <a:ext cx="690880" cy="675640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70" tIns="46990" rIns="90170" bIns="46990" numCol="1" spcCol="0" rtlCol="0" fromWordArt="0" anchor="ctr" anchorCtr="0" forceAA="0" compatLnSpc="1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04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4"/>
            </p:custDataLst>
          </p:nvPr>
        </p:nvSpPr>
        <p:spPr>
          <a:xfrm>
            <a:off x="7410450" y="4222115"/>
            <a:ext cx="2886075" cy="539115"/>
          </a:xfrm>
          <a:prstGeom prst="rect">
            <a:avLst/>
          </a:prstGeom>
          <a:noFill/>
        </p:spPr>
        <p:txBody>
          <a:bodyPr wrap="square" lIns="90170" tIns="46990" rIns="90170" bIns="46990" anchor="b" anchorCtr="0">
            <a:norm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后续计划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41" name="矩形: 圆角 23"/>
          <p:cNvSpPr/>
          <p:nvPr>
            <p:custDataLst>
              <p:tags r:id="rId5"/>
            </p:custDataLst>
          </p:nvPr>
        </p:nvSpPr>
        <p:spPr>
          <a:xfrm>
            <a:off x="6644640" y="2379345"/>
            <a:ext cx="690880" cy="675640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70" tIns="46990" rIns="90170" bIns="46990" numCol="1" spcCol="0" rtlCol="0" fromWordArt="0" anchor="ctr" anchorCtr="0" forceAA="0" compatLnSpc="1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02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>
            <p:custDataLst>
              <p:tags r:id="rId6"/>
            </p:custDataLst>
          </p:nvPr>
        </p:nvSpPr>
        <p:spPr>
          <a:xfrm>
            <a:off x="7410450" y="2453640"/>
            <a:ext cx="2886075" cy="539115"/>
          </a:xfrm>
          <a:prstGeom prst="rect">
            <a:avLst/>
          </a:prstGeom>
          <a:noFill/>
        </p:spPr>
        <p:txBody>
          <a:bodyPr wrap="square" lIns="90170" tIns="46990" rIns="90170" bIns="46990" anchor="b" anchorCtr="0">
            <a:norm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执行问题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&amp;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方案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20" name="矩形: 圆角 23"/>
          <p:cNvSpPr/>
          <p:nvPr>
            <p:custDataLst>
              <p:tags r:id="rId7"/>
            </p:custDataLst>
          </p:nvPr>
        </p:nvSpPr>
        <p:spPr>
          <a:xfrm>
            <a:off x="2059940" y="4154170"/>
            <a:ext cx="690880" cy="675640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70" tIns="46990" rIns="90170" bIns="46990" numCol="1" spcCol="0" rtlCol="0" fromWordArt="0" anchor="ctr" anchorCtr="0" forceAA="0" compatLnSpc="1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03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>
            <p:custDataLst>
              <p:tags r:id="rId8"/>
            </p:custDataLst>
          </p:nvPr>
        </p:nvSpPr>
        <p:spPr>
          <a:xfrm>
            <a:off x="2848610" y="4222115"/>
            <a:ext cx="2886075" cy="539115"/>
          </a:xfrm>
          <a:prstGeom prst="rect">
            <a:avLst/>
          </a:prstGeom>
          <a:noFill/>
        </p:spPr>
        <p:txBody>
          <a:bodyPr wrap="square" lIns="90170" tIns="46990" rIns="90170" bIns="46990" anchor="b" anchorCtr="0">
            <a:norm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Demo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展示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5501679" y="408714"/>
            <a:ext cx="1601859" cy="643533"/>
          </a:xfrm>
          <a:prstGeom prst="rect">
            <a:avLst/>
          </a:prstGeom>
          <a:noFill/>
        </p:spPr>
        <p:txBody>
          <a:bodyPr wrap="square" lIns="90170" tIns="46990" rIns="90170" bIns="46990" rtlCol="0" anchor="b" anchorCtr="0">
            <a:normAutofit fontScale="97500"/>
          </a:bodyPr>
          <a:lstStyle/>
          <a:p>
            <a:pPr algn="ctr"/>
            <a:r>
              <a:rPr lang="zh-CN" altLang="en-US" sz="3600" b="1" dirty="0">
                <a:solidFill>
                  <a:schemeClr val="accent2"/>
                </a:solidFill>
                <a:uFillTx/>
                <a:latin typeface="Arial" panose="020B0604020202090204" pitchFamily="34" charset="0"/>
                <a:ea typeface="汉仪旗黑-85S" panose="00020600040101010101" charset="-122"/>
                <a:cs typeface="+mj-cs"/>
              </a:rPr>
              <a:t>目 录</a:t>
            </a:r>
            <a:endParaRPr lang="zh-CN" altLang="en-US" sz="3600" b="1" dirty="0">
              <a:solidFill>
                <a:schemeClr val="accent2"/>
              </a:solidFill>
              <a:uFillTx/>
              <a:latin typeface="Arial" panose="020B0604020202090204" pitchFamily="34" charset="0"/>
              <a:ea typeface="汉仪旗黑-85S" panose="00020600040101010101" charset="-122"/>
              <a:cs typeface="+mj-cs"/>
            </a:endParaRPr>
          </a:p>
        </p:txBody>
      </p:sp>
      <p:sp>
        <p:nvSpPr>
          <p:cNvPr id="24" name="矩形: 圆角 23"/>
          <p:cNvSpPr/>
          <p:nvPr>
            <p:custDataLst>
              <p:tags r:id="rId10"/>
            </p:custDataLst>
          </p:nvPr>
        </p:nvSpPr>
        <p:spPr>
          <a:xfrm>
            <a:off x="2059940" y="2385695"/>
            <a:ext cx="690880" cy="675640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70" tIns="46990" rIns="90170" bIns="46990" numCol="1" spcCol="0" rtlCol="0" fromWordArt="0" anchor="ctr" anchorCtr="0" forceAA="0" compatLnSpc="1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01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11"/>
            </p:custDataLst>
          </p:nvPr>
        </p:nvSpPr>
        <p:spPr>
          <a:xfrm>
            <a:off x="2848610" y="2453640"/>
            <a:ext cx="2886075" cy="539115"/>
          </a:xfrm>
          <a:prstGeom prst="rect">
            <a:avLst/>
          </a:prstGeom>
          <a:noFill/>
        </p:spPr>
        <p:txBody>
          <a:bodyPr wrap="square" lIns="90170" tIns="46990" rIns="90170" bIns="46990" anchor="b" anchorCtr="0">
            <a:norm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课题完成情况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cs typeface="+mj-cs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一、课题完成情况：数据集</a:t>
            </a:r>
            <a:endParaRPr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79895" y="1758950"/>
            <a:ext cx="485203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数据集来源：Chinese medical dialogue data 中文医疗对话数据集</a:t>
            </a:r>
            <a:endParaRPr lang="zh-CN" altLang="en-US"/>
          </a:p>
          <a:p>
            <a:pPr indent="0">
              <a:buFont typeface="Arial" panose="020B0604020202090204" pitchFamily="34" charset="0"/>
              <a:buNone/>
            </a:pP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数据规模：约</a:t>
            </a:r>
            <a:r>
              <a:rPr lang="en-US" altLang="zh-CN"/>
              <a:t>82w</a:t>
            </a: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数据清洗：去掉乱码、文本缺失、大量特殊符号等脏数据</a:t>
            </a:r>
            <a:endParaRPr lang="zh-CN" altLang="en-US"/>
          </a:p>
        </p:txBody>
      </p:sp>
      <p:pic>
        <p:nvPicPr>
          <p:cNvPr id="9" name="图片 8" descr="coun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95" y="1234440"/>
            <a:ext cx="5852160" cy="43891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一、课题完成情况：算法模型</a:t>
            </a:r>
            <a:r>
              <a:rPr lang="en-US" altLang="zh-CN">
                <a:solidFill>
                  <a:schemeClr val="tx1"/>
                </a:solidFill>
                <a:latin typeface="Arial" panose="020B0604020202090204" pitchFamily="34" charset="0"/>
              </a:rPr>
              <a:t>1</a:t>
            </a:r>
            <a:endParaRPr lang="en-US" altLang="zh-CN"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66775" y="1367155"/>
            <a:ext cx="4512945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召回算法模型：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召回部分利用</a:t>
            </a:r>
            <a:r>
              <a:rPr kumimoji="1"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BM25</a:t>
            </a:r>
            <a:r>
              <a:rPr kumimoji="1"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算法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，该算法那基于词袋模型的假设理论，生成</a:t>
            </a:r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Query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和候选的文本向量。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课题执行中，主要通过该文本向量来进行</a:t>
            </a:r>
            <a:r>
              <a:rPr kumimoji="1"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字面相似度匹配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，并对其显式文本表征做快速的短文本筛选。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215" y="1863090"/>
            <a:ext cx="6074410" cy="14789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一、课题完成情况：算法模型</a:t>
            </a:r>
            <a:r>
              <a:rPr lang="en-US" altLang="zh-CN">
                <a:solidFill>
                  <a:schemeClr val="tx1"/>
                </a:solidFill>
                <a:latin typeface="Arial" panose="020B0604020202090204" pitchFamily="34" charset="0"/>
              </a:rPr>
              <a:t>2</a:t>
            </a:r>
            <a:endParaRPr lang="en-US" altLang="zh-CN"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3710" y="921385"/>
            <a:ext cx="5113655" cy="53232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排序算法模型：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kumimoji="1"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预训练：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预训练的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提取用户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Query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和候选的文本特征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语义信息，并同时在此基础上进行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fine-tuning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，将预训练的语义向量分布微调至数据集对应的语义分布，学习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跨领域的文本相关性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kumimoji="1"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kumimoji="1"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学习方式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采用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度量学习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的方式，以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margin-loss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为损失函数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，将用户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query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与候选投影到公共空间的方式，并以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余弦相似度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为度量，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建立跨领域的文本相关性学习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kumimoji="1"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样本工程：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利用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Hard Negative Mining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，挖掘出更多的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Hard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负样本，阶段性训练模型，提升模型的最终效果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490" y="596265"/>
            <a:ext cx="6597650" cy="29089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5340" y="3449955"/>
            <a:ext cx="3251200" cy="292481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43870" y="264799"/>
            <a:ext cx="10852237" cy="441964"/>
          </a:xfrm>
        </p:spPr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一、课题完成情况：系统架构</a:t>
            </a:r>
            <a:endParaRPr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65" y="836930"/>
            <a:ext cx="6868160" cy="60210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535035" y="836930"/>
            <a:ext cx="276098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系统架构：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主体结构：系统以的“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Query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预处理层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召回层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排序层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”的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组织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架构，保证各层模块高内聚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低耦合，且易于模块的系统优化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设计概念：以</a:t>
            </a:r>
            <a:r>
              <a:rPr kumimoji="1" lang="zh-CN" altLang="en-US" sz="2000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微服务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为设计概念，更易于扩展和快速地开发。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辅助服务：加入</a:t>
            </a:r>
            <a:r>
              <a:rPr kumimoji="1" lang="zh-CN" altLang="en-US" sz="2000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正排、倒排索引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，打造满足垂类用户信息检索需求的</a:t>
            </a:r>
            <a:r>
              <a:rPr kumimoji="1" lang="zh-CN" altLang="en-US" sz="2000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高时效性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问答系统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474349"/>
            <a:ext cx="10852237" cy="441964"/>
          </a:xfrm>
        </p:spPr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二、执行问题</a:t>
            </a:r>
            <a:r>
              <a:rPr lang="en-US" altLang="zh-CN">
                <a:solidFill>
                  <a:schemeClr val="tx1"/>
                </a:solidFill>
                <a:latin typeface="Arial" panose="020B0604020202090204" pitchFamily="34" charset="0"/>
              </a:rPr>
              <a:t>&amp;</a:t>
            </a:r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方案</a:t>
            </a:r>
            <a:endParaRPr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364105" y="1205865"/>
            <a:ext cx="701103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kumimoji="1"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课题执行问题：</a:t>
            </a:r>
            <a:endParaRPr kumimoji="1"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kumimoji="1"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）基础数据清洗问题</a:t>
            </a:r>
            <a:r>
              <a:rPr kumimoji="1"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2</a:t>
            </a:r>
            <a:r>
              <a:rPr kumimoji="1"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kumimoji="1" lang="zh-CN" altLang="en-US" b="1" dirty="0"/>
              <a:t>基础数据存储问题</a:t>
            </a:r>
            <a:endParaRPr kumimoji="1" lang="zh-CN" altLang="en-US" b="1" dirty="0"/>
          </a:p>
          <a:p>
            <a:pPr>
              <a:lnSpc>
                <a:spcPct val="150000"/>
              </a:lnSpc>
            </a:pPr>
            <a:endParaRPr kumimoji="1" lang="zh-CN" altLang="en-US" b="1" dirty="0"/>
          </a:p>
          <a:p>
            <a:pPr>
              <a:lnSpc>
                <a:spcPct val="150000"/>
              </a:lnSpc>
            </a:pPr>
            <a:r>
              <a:rPr kumimoji="1" lang="en-US" altLang="zh-CN" b="1" dirty="0"/>
              <a:t>3</a:t>
            </a:r>
            <a:r>
              <a:rPr kumimoji="1" lang="zh-CN" altLang="en-US" b="1" dirty="0"/>
              <a:t>）核心模型训练问题</a:t>
            </a:r>
            <a:r>
              <a:rPr kumimoji="1" lang="en-US" altLang="zh-CN" b="1" dirty="0"/>
              <a:t>		4</a:t>
            </a:r>
            <a:r>
              <a:rPr kumimoji="1" lang="zh-CN" altLang="en-US" b="1" dirty="0"/>
              <a:t>）核心模型性能问题</a:t>
            </a:r>
            <a:endParaRPr kumimoji="1" lang="zh-CN" altLang="en-US" b="1" dirty="0"/>
          </a:p>
          <a:p>
            <a:pPr>
              <a:lnSpc>
                <a:spcPct val="150000"/>
              </a:lnSpc>
            </a:pPr>
            <a:endParaRPr kumimoji="1" lang="zh-CN" altLang="en-US" b="1" dirty="0"/>
          </a:p>
          <a:p>
            <a:pPr>
              <a:lnSpc>
                <a:spcPct val="150000"/>
              </a:lnSpc>
            </a:pPr>
            <a:r>
              <a:rPr kumimoji="1" lang="en-US" altLang="zh-CN" b="1" dirty="0"/>
              <a:t>5</a:t>
            </a:r>
            <a:r>
              <a:rPr kumimoji="1" lang="zh-CN" altLang="en-US" b="1" dirty="0"/>
              <a:t>）系统交互体验问题</a:t>
            </a:r>
            <a:endParaRPr kumimoji="1" lang="zh-CN" altLang="en-US" b="1" dirty="0"/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14660" y="254004"/>
            <a:ext cx="10852237" cy="441964"/>
          </a:xfrm>
        </p:spPr>
        <p:txBody>
          <a:bodyPr>
            <a:normAutofit fontScale="90000"/>
          </a:bodyPr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三、</a:t>
            </a:r>
            <a:r>
              <a:rPr lang="en-US" altLang="zh-CN">
                <a:solidFill>
                  <a:schemeClr val="tx1"/>
                </a:solidFill>
                <a:latin typeface="Arial" panose="020B0604020202090204" pitchFamily="34" charset="0"/>
              </a:rPr>
              <a:t>Demo</a:t>
            </a:r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展示</a:t>
            </a:r>
            <a:endParaRPr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pic>
        <p:nvPicPr>
          <p:cNvPr id="3" name="QQ20220406-210713-HD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2860" y="836930"/>
            <a:ext cx="9436100" cy="592074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 vol="0" mute="1"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14660" y="254004"/>
            <a:ext cx="10852237" cy="441964"/>
          </a:xfrm>
        </p:spPr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四、后续计划</a:t>
            </a:r>
            <a:endParaRPr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graphicFrame>
        <p:nvGraphicFramePr>
          <p:cNvPr id="9" name="表格 8"/>
          <p:cNvGraphicFramePr/>
          <p:nvPr>
            <p:custDataLst>
              <p:tags r:id="rId2"/>
            </p:custDataLst>
          </p:nvPr>
        </p:nvGraphicFramePr>
        <p:xfrm>
          <a:off x="1488440" y="1718945"/>
          <a:ext cx="9215120" cy="3094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3525"/>
                <a:gridCol w="3721100"/>
                <a:gridCol w="2125345"/>
                <a:gridCol w="1835150"/>
              </a:tblGrid>
              <a:tr h="5295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序号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工作内容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工作开始时间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工作结束时间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</a:tr>
              <a:tr h="10185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1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完成所有算法核心代码编写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4.5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4.15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</a:tr>
              <a:tr h="10172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2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完成完整的系统测试和调试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4.16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4.22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</a:tr>
              <a:tr h="5295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3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最终论文的撰写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4.23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+mj-lt"/>
                        </a:rPr>
                        <a:t>5.5</a:t>
                      </a:r>
                      <a:r>
                        <a:rPr lang="zh-CN" altLang="en-US" sz="2400" b="0">
                          <a:latin typeface="+mj-lt"/>
                          <a:ea typeface="+mj-lt"/>
                          <a:cs typeface="+mj-lt"/>
                        </a:rPr>
                        <a:t>之前</a:t>
                      </a:r>
                      <a:endParaRPr lang="zh-CN" altLang="en-US" sz="2400" b="0">
                        <a:latin typeface="+mj-lt"/>
                        <a:ea typeface="+mj-lt"/>
                        <a:cs typeface="+mj-lt"/>
                      </a:endParaRPr>
                    </a:p>
                  </a:txBody>
                  <a:tcPr marL="0" marR="0" marT="0" marB="1" vert="horz" anchor="t"/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topBottom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TYPE" val="i"/>
  <p:tag name="KSO_WM_UNIT_INDEX" val="1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ottomTop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TYPE" val="i"/>
  <p:tag name="KSO_WM_UNIT_INDEX" val="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navigation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elt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1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77147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77147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TAG_VERSION" val="1.0"/>
  <p:tag name="KSO_WM_BEAUTIFY_FLAG" val="#wm#"/>
  <p:tag name="KSO_WM_COMBINE_RELATE_SLIDE_ID" val="background20176418_1"/>
  <p:tag name="KSO_WM_TEMPLATE_CATEGORY" val="custom"/>
  <p:tag name="KSO_WM_TEMPLATE_INDEX" val="20177147"/>
  <p:tag name="KSO_WM_TEMPLATE_SUBCATEGORY" val="0"/>
  <p:tag name="KSO_WM_TEMPLATE_THUMBS_INDEX" val="1、4、6、11、12、17、18、25、30、31"/>
  <p:tag name="KSO_WM_TEMPLATE_MASTER_TYPE" val="1"/>
  <p:tag name="KSO_WM_TEMPLATE_COLOR_TYPE" val="1"/>
  <p:tag name="KSO_WM_TEMPLATE_MASTER_THUMB_INDEX" val="12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177147"/>
  <p:tag name="KSO_WM_SPECIAL_SOURCE" val="bdnull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177147_8*i*1"/>
  <p:tag name="KSO_WM_TEMPLATE_CATEGORY" val="custom"/>
  <p:tag name="KSO_WM_TEMPLATE_INDEX" val="20177147"/>
  <p:tag name="KSO_WM_UNIT_LAYERLEVEL" val="1"/>
  <p:tag name="KSO_WM_TAG_VERSION" val="1.0"/>
  <p:tag name="KSO_WM_BEAUTIFY_FLAG" val="#wm#"/>
  <p:tag name="KSO_WM_UNIT_TEXT_FILL_FORE_SCHEMECOLOR_INDEX" val="6"/>
  <p:tag name="KSO_WM_UNIT_TEXT_FILL_TYPE" val="1"/>
  <p:tag name="KSO_WM_UNIT_USESOURCEFORMAT_APPLY" val="1"/>
</p:tagLst>
</file>

<file path=ppt/tags/tag141.xml><?xml version="1.0" encoding="utf-8"?>
<p:tagLst xmlns:p="http://schemas.openxmlformats.org/presentationml/2006/main">
  <p:tag name="KSO_WM_UNIT_ISCONTENTSTITLE" val="0"/>
  <p:tag name="KSO_WM_UNIT_PRESET_TEXT" val="ONTENTS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177147_8*b*1"/>
  <p:tag name="KSO_WM_TEMPLATE_CATEGORY" val="custom"/>
  <p:tag name="KSO_WM_TEMPLATE_INDEX" val="20177147"/>
  <p:tag name="KSO_WM_UNIT_LAYERLEVEL" val="1"/>
  <p:tag name="KSO_WM_TAG_VERSION" val="1.0"/>
  <p:tag name="KSO_WM_BEAUTIFY_FLAG" val="#wm#"/>
  <p:tag name="KSO_WM_UNIT_ISNUMDGMTITLE" val="0"/>
  <p:tag name="KSO_WM_UNIT_TEXT_FILL_FORE_SCHEMECOLOR_INDEX" val="6"/>
  <p:tag name="KSO_WM_UNIT_TEXT_FILL_TYPE" val="1"/>
  <p:tag name="KSO_WM_UNIT_USESOURCEFORMAT_APPLY" val="1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177147_8*l_h_i*1_4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43.xml><?xml version="1.0" encoding="utf-8"?>
<p:tagLst xmlns:p="http://schemas.openxmlformats.org/presentationml/2006/main">
  <p:tag name="KSO_WM_UNIT_ISCONTENTSTITLE" val="0"/>
  <p:tag name="KSO_WM_UNIT_PRESET_TEXT" val="点击此处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177147_8*l_h_a*1_4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177147_8*l_h_i*1_2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45.xml><?xml version="1.0" encoding="utf-8"?>
<p:tagLst xmlns:p="http://schemas.openxmlformats.org/presentationml/2006/main">
  <p:tag name="KSO_WM_UNIT_ISCONTENTSTITLE" val="0"/>
  <p:tag name="KSO_WM_UNIT_PRESET_TEXT" val="点击此处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177147_8*l_h_a*1_2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177147_8*l_h_i*1_3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47.xml><?xml version="1.0" encoding="utf-8"?>
<p:tagLst xmlns:p="http://schemas.openxmlformats.org/presentationml/2006/main">
  <p:tag name="KSO_WM_UNIT_ISCONTENTSTITLE" val="0"/>
  <p:tag name="KSO_WM_UNIT_PRESET_TEXT" val="点击此处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177147_8*l_h_a*1_3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148.xml><?xml version="1.0" encoding="utf-8"?>
<p:tagLst xmlns:p="http://schemas.openxmlformats.org/presentationml/2006/main">
  <p:tag name="KSO_WM_UNIT_ISCONTENTSTITLE" val="1"/>
  <p:tag name="KSO_WM_UNIT_PRESET_TEXT" val="目 录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177147_8*a*1"/>
  <p:tag name="KSO_WM_TEMPLATE_CATEGORY" val="custom"/>
  <p:tag name="KSO_WM_TEMPLATE_INDEX" val="20177147"/>
  <p:tag name="KSO_WM_UNIT_LAYERLEVEL" val="1"/>
  <p:tag name="KSO_WM_TAG_VERSION" val="1.0"/>
  <p:tag name="KSO_WM_BEAUTIFY_FLAG" val="#wm#"/>
  <p:tag name="KSO_WM_UNIT_ISNUMDGMTITLE" val="0"/>
  <p:tag name="KSO_WM_UNIT_TEXT_FILL_FORE_SCHEMECOLOR_INDEX" val="6"/>
  <p:tag name="KSO_WM_UNIT_TEXT_FILL_TYPE" val="1"/>
  <p:tag name="KSO_WM_UNIT_USESOURCEFORMAT_APPLY" val="1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177147_8*l_h_i*1_1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ISCONTENTSTITLE" val="0"/>
  <p:tag name="KSO_WM_UNIT_PRESET_TEXT" val="点击此处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177147_8*l_h_a*1_1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151.xml><?xml version="1.0" encoding="utf-8"?>
<p:tagLst xmlns:p="http://schemas.openxmlformats.org/presentationml/2006/main">
  <p:tag name="KSO_WM_SLIDE_ID" val="custom20177147_8"/>
  <p:tag name="KSO_WM_TEMPLATE_SUBCATEGORY" val="0"/>
  <p:tag name="KSO_WM_TEMPLATE_MASTER_TYPE" val="1"/>
  <p:tag name="KSO_WM_TEMPLATE_COLOR_TYPE" val="0"/>
  <p:tag name="KSO_WM_SLIDE_TYPE" val="contents"/>
  <p:tag name="KSO_WM_SLIDE_SUBTYPE" val="diag"/>
  <p:tag name="KSO_WM_SLIDE_ITEM_CNT" val="4"/>
  <p:tag name="KSO_WM_SLIDE_INDEX" val="8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177147"/>
  <p:tag name="KSO_WM_SLIDE_LAYOUT" val="a_b_l"/>
  <p:tag name="KSO_WM_SLIDE_LAYOUT_CNT" val="1_1_1"/>
  <p:tag name="KSO_WM_SPECIAL_SOURCE" val="bdnull"/>
</p:tagLst>
</file>

<file path=ppt/tags/tag152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53.xml><?xml version="1.0" encoding="utf-8"?>
<p:tagLst xmlns:p="http://schemas.openxmlformats.org/presentationml/2006/main">
  <p:tag name="KSO_WM_SLIDE_SIZE" val="855*465"/>
  <p:tag name="KSO_WM_SLIDE_POSITION" val="52*34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6418_4"/>
  <p:tag name="KSO_WM_TEMPLATE_CATEGORY" val="custom"/>
  <p:tag name="KSO_WM_TEMPLATE_INDEX" val="20177147"/>
  <p:tag name="KSO_WM_SLIDE_ID" val="custom20177147_4"/>
  <p:tag name="KSO_WM_SLIDE_INDEX" val="4"/>
  <p:tag name="KSO_WM_TEMPLATE_SUBCATEGORY" val="0"/>
  <p:tag name="KSO_WM_SLIDE_SUBTYPE" val="picTxt"/>
  <p:tag name="KSO_WM_TEMPLATE_MASTER_TYPE" val="1"/>
  <p:tag name="KSO_WM_TEMPLATE_COLOR_TYPE" val="1"/>
  <p:tag name="KSO_WM_SPECIAL_SOURCE" val="bdnull"/>
</p:tagLst>
</file>

<file path=ppt/tags/tag154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55.xml><?xml version="1.0" encoding="utf-8"?>
<p:tagLst xmlns:p="http://schemas.openxmlformats.org/presentationml/2006/main">
  <p:tag name="KSO_WM_SLIDE_SIZE" val="855*465"/>
  <p:tag name="KSO_WM_SLIDE_POSITION" val="52*34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6418_4"/>
  <p:tag name="KSO_WM_TEMPLATE_CATEGORY" val="custom"/>
  <p:tag name="KSO_WM_TEMPLATE_INDEX" val="20177147"/>
  <p:tag name="KSO_WM_SLIDE_ID" val="custom20177147_4"/>
  <p:tag name="KSO_WM_SLIDE_INDEX" val="4"/>
  <p:tag name="KSO_WM_TEMPLATE_SUBCATEGORY" val="0"/>
  <p:tag name="KSO_WM_SLIDE_SUBTYPE" val="picTxt"/>
  <p:tag name="KSO_WM_TEMPLATE_MASTER_TYPE" val="1"/>
  <p:tag name="KSO_WM_TEMPLATE_COLOR_TYPE" val="1"/>
  <p:tag name="KSO_WM_SPECIAL_SOURCE" val="bdnull"/>
</p:tagLst>
</file>

<file path=ppt/tags/tag156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57.xml><?xml version="1.0" encoding="utf-8"?>
<p:tagLst xmlns:p="http://schemas.openxmlformats.org/presentationml/2006/main">
  <p:tag name="KSO_WM_SLIDE_SIZE" val="855*465"/>
  <p:tag name="KSO_WM_SLIDE_POSITION" val="52*34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6418_4"/>
  <p:tag name="KSO_WM_TEMPLATE_CATEGORY" val="custom"/>
  <p:tag name="KSO_WM_TEMPLATE_INDEX" val="20177147"/>
  <p:tag name="KSO_WM_SLIDE_ID" val="custom20177147_4"/>
  <p:tag name="KSO_WM_SLIDE_INDEX" val="4"/>
  <p:tag name="KSO_WM_TEMPLATE_SUBCATEGORY" val="0"/>
  <p:tag name="KSO_WM_SLIDE_SUBTYPE" val="picTxt"/>
  <p:tag name="KSO_WM_TEMPLATE_MASTER_TYPE" val="1"/>
  <p:tag name="KSO_WM_TEMPLATE_COLOR_TYPE" val="1"/>
  <p:tag name="KSO_WM_SPECIAL_SOURCE" val="bdnull"/>
</p:tagLst>
</file>

<file path=ppt/tags/tag158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59.xml><?xml version="1.0" encoding="utf-8"?>
<p:tagLst xmlns:p="http://schemas.openxmlformats.org/presentationml/2006/main">
  <p:tag name="KSO_WM_SLIDE_SIZE" val="855*465"/>
  <p:tag name="KSO_WM_SLIDE_POSITION" val="52*34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6418_4"/>
  <p:tag name="KSO_WM_TEMPLATE_CATEGORY" val="custom"/>
  <p:tag name="KSO_WM_TEMPLATE_INDEX" val="20177147"/>
  <p:tag name="KSO_WM_SLIDE_ID" val="custom20177147_4"/>
  <p:tag name="KSO_WM_SLIDE_INDEX" val="4"/>
  <p:tag name="KSO_WM_TEMPLATE_SUBCATEGORY" val="0"/>
  <p:tag name="KSO_WM_SLIDE_SUBTYPE" val="picTxt"/>
  <p:tag name="KSO_WM_TEMPLATE_MASTER_TYPE" val="1"/>
  <p:tag name="KSO_WM_TEMPLATE_COLOR_TYPE" val="1"/>
  <p:tag name="KSO_WM_SPECIAL_SOURCE" val="bdnull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61.xml><?xml version="1.0" encoding="utf-8"?>
<p:tagLst xmlns:p="http://schemas.openxmlformats.org/presentationml/2006/main">
  <p:tag name="KSO_WM_SLIDE_SIZE" val="855*465"/>
  <p:tag name="KSO_WM_SLIDE_POSITION" val="52*34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6418_4"/>
  <p:tag name="KSO_WM_TEMPLATE_CATEGORY" val="custom"/>
  <p:tag name="KSO_WM_TEMPLATE_INDEX" val="20177147"/>
  <p:tag name="KSO_WM_SLIDE_ID" val="custom20177147_4"/>
  <p:tag name="KSO_WM_SLIDE_INDEX" val="4"/>
  <p:tag name="KSO_WM_TEMPLATE_SUBCATEGORY" val="0"/>
  <p:tag name="KSO_WM_SLIDE_SUBTYPE" val="picTxt"/>
  <p:tag name="KSO_WM_TEMPLATE_MASTER_TYPE" val="1"/>
  <p:tag name="KSO_WM_TEMPLATE_COLOR_TYPE" val="1"/>
  <p:tag name="KSO_WM_SPECIAL_SOURCE" val="bdnull"/>
</p:tagLst>
</file>

<file path=ppt/tags/tag162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63.xml><?xml version="1.0" encoding="utf-8"?>
<p:tagLst xmlns:p="http://schemas.openxmlformats.org/presentationml/2006/main">
  <p:tag name="KSO_WM_BEAUTIFY_FLAG" val="#wm#"/>
  <p:tag name="KSO_WM_TEMPLATE_CATEGORY" val="custom"/>
  <p:tag name="KSO_WM_TEMPLATE_INDEX" val="20177147"/>
  <p:tag name="KSO_WM_SPECIAL_SOURCE" val="bdnull"/>
</p:tagLst>
</file>

<file path=ppt/tags/tag164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65.xml><?xml version="1.0" encoding="utf-8"?>
<p:tagLst xmlns:p="http://schemas.openxmlformats.org/presentationml/2006/main">
  <p:tag name="KSO_WM_UNIT_TABLE_BEAUTIFY" val="smartTable{a5da9721-1885-4f01-8ecf-bfc8524b3292}"/>
  <p:tag name="TABLE_ENDDRAG_ORIGIN_RECT" val="725*259"/>
  <p:tag name="TABLE_ENDDRAG_RECT" val="107*136*725*243"/>
</p:tagLst>
</file>

<file path=ppt/tags/tag166.xml><?xml version="1.0" encoding="utf-8"?>
<p:tagLst xmlns:p="http://schemas.openxmlformats.org/presentationml/2006/main">
  <p:tag name="KSO_WM_BEAUTIFY_FLAG" val="#wm#"/>
  <p:tag name="KSO_WM_TEMPLATE_CATEGORY" val="custom"/>
  <p:tag name="KSO_WM_TEMPLATE_INDEX" val="20177147"/>
  <p:tag name="KSO_WM_SPECIAL_SOURCE" val="bdnull"/>
</p:tagLst>
</file>

<file path=ppt/tags/tag167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34"/>
  <p:tag name="KSO_WM_UNIT_ISCONTENTSTITLE" val="0"/>
  <p:tag name="KSO_WM_UNIT_HIGHLIGHT" val="0"/>
  <p:tag name="KSO_WM_UNIT_COMPATIBLE" val="0"/>
  <p:tag name="KSO_WM_UNIT_PRESET_TEXT" val="感谢各位专家批评指正"/>
  <p:tag name="KSO_WM_TEMPLATE_CATEGORY" val="custom"/>
  <p:tag name="KSO_WM_TEMPLATE_INDEX" val="20177147"/>
  <p:tag name="KSO_WM_UNIT_ID" val="custom20177147_31*a*1"/>
  <p:tag name="KSO_WM_UNIT_NOCLEAR" val="1"/>
  <p:tag name="KSO_WM_UNIT_DIAGRAM_ISNUMVISUAL" val="0"/>
  <p:tag name="KSO_WM_UNIT_DIAGRAM_ISREFERUNIT" val="0"/>
  <p:tag name="KSO_WM_UNIT_ISNUMDGMTITLE" val="0"/>
</p:tagLst>
</file>

<file path=ppt/tags/tag168.xml><?xml version="1.0" encoding="utf-8"?>
<p:tagLst xmlns:p="http://schemas.openxmlformats.org/presentationml/2006/main">
  <p:tag name="KSO_WM_TAG_VERSION" val="1.0"/>
  <p:tag name="KSO_WM_BEAUTIFY_FLAG" val="#wm#"/>
  <p:tag name="KSO_WM_UNIT_TYPE" val="b"/>
  <p:tag name="KSO_WM_UNIT_INDEX" val="1"/>
  <p:tag name="KSO_WM_UNIT_LAYERLEVEL" val="1"/>
  <p:tag name="KSO_WM_UNIT_VALUE" val="35"/>
  <p:tag name="KSO_WM_UNIT_ISCONTENTSTITLE" val="0"/>
  <p:tag name="KSO_WM_UNIT_HIGHLIGHT" val="0"/>
  <p:tag name="KSO_WM_UNIT_COMPATIBLE" val="0"/>
  <p:tag name="KSO_WM_UNIT_PRESET_TEXT" val="THANK YOU FOR WATCHING"/>
  <p:tag name="KSO_WM_TEMPLATE_CATEGORY" val="custom"/>
  <p:tag name="KSO_WM_TEMPLATE_INDEX" val="20177147"/>
  <p:tag name="KSO_WM_UNIT_ID" val="custom20177147_31*b*1"/>
  <p:tag name="KSO_WM_UNIT_NOCLEAR" val="0"/>
  <p:tag name="KSO_WM_UNIT_DIAGRAM_ISNUMVISUAL" val="0"/>
  <p:tag name="KSO_WM_UNIT_DIAGRAM_ISREFERUNIT" val="0"/>
  <p:tag name="KSO_WM_UNIT_ISNUMDGMTITLE" val="0"/>
</p:tagLst>
</file>

<file path=ppt/tags/tag169.xml><?xml version="1.0" encoding="utf-8"?>
<p:tagLst xmlns:p="http://schemas.openxmlformats.org/presentationml/2006/main">
  <p:tag name="KSO_WM_TAG_VERSION" val="1.0"/>
  <p:tag name="KSO_WM_SLIDE_ITEM_CNT" val="0"/>
  <p:tag name="KSO_WM_SLIDE_LAYOUT" val="a_b"/>
  <p:tag name="KSO_WM_SLIDE_LAYOUT_CNT" val="1_1"/>
  <p:tag name="KSO_WM_SLIDE_TYPE" val="endPage"/>
  <p:tag name="KSO_WM_BEAUTIFY_FLAG" val="#wm#"/>
  <p:tag name="KSO_WM_COMBINE_RELATE_SLIDE_ID" val="background20176418_12"/>
  <p:tag name="KSO_WM_TEMPLATE_CATEGORY" val="custom"/>
  <p:tag name="KSO_WM_TEMPLATE_INDEX" val="20177147"/>
  <p:tag name="KSO_WM_SLIDE_ID" val="custom20177147_31"/>
  <p:tag name="KSO_WM_SLIDE_INDEX" val="31"/>
  <p:tag name="KSO_WM_TEMPLATE_SUBCATEGORY" val="0"/>
  <p:tag name="KSO_WM_SLIDE_SUBTYPE" val="pureTxt"/>
  <p:tag name="KSO_WM_TEMPLATE_MASTER_TYPE" val="1"/>
  <p:tag name="KSO_WM_TEMPLATE_COLOR_TYPE" val="1"/>
  <p:tag name="KSO_WM_SPECIAL_SOURCE" val="bdnull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  <p:tag name="KSO_WM_UNIT_TYPE" val="i"/>
  <p:tag name="KSO_WM_UNIT_INDEX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frame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frame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UNIT_BK_DARK_LIGHT" val="2"/>
  <p:tag name="KSO_WM_SLIDE_BACKGROUND_TYPE" val="frame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1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leftRight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TYPE" val="i"/>
  <p:tag name="KSO_WM_UNIT_INDEX" val="1"/>
</p:tagLst>
</file>

<file path=ppt/theme/theme1.xml><?xml version="1.0" encoding="utf-8"?>
<a:theme xmlns:a="http://schemas.openxmlformats.org/drawingml/2006/main" name="1_Office 主题​​">
  <a:themeElements>
    <a:clrScheme name="20177147">
      <a:dk1>
        <a:srgbClr val="000000"/>
      </a:dk1>
      <a:lt1>
        <a:srgbClr val="FFFFFF"/>
      </a:lt1>
      <a:dk2>
        <a:srgbClr val="FFFCEE"/>
      </a:dk2>
      <a:lt2>
        <a:srgbClr val="FFFFFF"/>
      </a:lt2>
      <a:accent1>
        <a:srgbClr val="F9C834"/>
      </a:accent1>
      <a:accent2>
        <a:srgbClr val="E7D556"/>
      </a:accent2>
      <a:accent3>
        <a:srgbClr val="D1DF76"/>
      </a:accent3>
      <a:accent4>
        <a:srgbClr val="B4EC92"/>
      </a:accent4>
      <a:accent5>
        <a:srgbClr val="90F7B0"/>
      </a:accent5>
      <a:accent6>
        <a:srgbClr val="77F2CF"/>
      </a:accent6>
      <a:hlink>
        <a:srgbClr val="5C90FB"/>
      </a:hlink>
      <a:folHlink>
        <a:srgbClr val="B759BC"/>
      </a:folHlink>
    </a:clrScheme>
    <a:fontScheme name="自定义 1">
      <a:majorFont>
        <a:latin typeface="微软雅黑"/>
        <a:ea typeface="汉仪旗黑-85S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ppt/theme/themeOverride2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ppt/theme/themeOverride3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ppt/theme/themeOverride4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ppt/theme/themeOverride5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ppt/theme/themeOverride6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884</Words>
  <Application>WPS 演示</Application>
  <PresentationFormat>宽屏</PresentationFormat>
  <Paragraphs>110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7" baseType="lpstr">
      <vt:lpstr>Arial</vt:lpstr>
      <vt:lpstr>方正书宋_GBK</vt:lpstr>
      <vt:lpstr>Wingdings</vt:lpstr>
      <vt:lpstr>微软雅黑</vt:lpstr>
      <vt:lpstr>汉仪旗黑</vt:lpstr>
      <vt:lpstr>汉仪旗黑-85S</vt:lpstr>
      <vt:lpstr>苹方-简</vt:lpstr>
      <vt:lpstr>Calibri</vt:lpstr>
      <vt:lpstr>宋体</vt:lpstr>
      <vt:lpstr>Arial Unicode MS</vt:lpstr>
      <vt:lpstr>等线</vt:lpstr>
      <vt:lpstr>汉仪中等线KW</vt:lpstr>
      <vt:lpstr>Helvetica Neue</vt:lpstr>
      <vt:lpstr>汉仪书宋二KW</vt:lpstr>
      <vt:lpstr>微软雅黑</vt:lpstr>
      <vt:lpstr>汉仪旗黑-85S</vt:lpstr>
      <vt:lpstr>1_Office 主题​​</vt:lpstr>
      <vt:lpstr>初期检查</vt:lpstr>
      <vt:lpstr>PowerPoint 演示文稿</vt:lpstr>
      <vt:lpstr>一、课题背景</vt:lpstr>
      <vt:lpstr>一、课题完成情况：数据集</vt:lpstr>
      <vt:lpstr>一、课题完成情况：算法模型1</vt:lpstr>
      <vt:lpstr>一、课题完成情况：数据集</vt:lpstr>
      <vt:lpstr>二、任务简介：垂类业务下的检索式智能问答系统</vt:lpstr>
      <vt:lpstr>三、研究现状：分类&amp;发展</vt:lpstr>
      <vt:lpstr>四、实施方案：智能问答系统架构</vt:lpstr>
      <vt:lpstr>感谢各位专家批评指正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马 玏</dc:creator>
  <cp:lastModifiedBy>liaoziyao</cp:lastModifiedBy>
  <cp:revision>66</cp:revision>
  <dcterms:created xsi:type="dcterms:W3CDTF">2022-04-07T03:37:10Z</dcterms:created>
  <dcterms:modified xsi:type="dcterms:W3CDTF">2022-04-07T03:37:10Z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2052-3.7.0.5920</vt:lpwstr>
  </property>
</Properties>
</file>

<file path=docProps/thumbnail.jpeg>
</file>